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 id="282" r:id="rId27"/>
    <p:sldId id="281" r:id="rId28"/>
    <p:sldId id="283" r:id="rId29"/>
    <p:sldId id="284" r:id="rId30"/>
    <p:sldId id="285" r:id="rId31"/>
    <p:sldId id="286" r:id="rId32"/>
    <p:sldId id="287" r:id="rId33"/>
    <p:sldId id="288" r:id="rId34"/>
    <p:sldId id="289" r:id="rId35"/>
    <p:sldId id="290" r:id="rId36"/>
    <p:sldId id="291" r:id="rId37"/>
    <p:sldId id="292" r:id="rId38"/>
    <p:sldId id="302" r:id="rId39"/>
    <p:sldId id="293" r:id="rId40"/>
    <p:sldId id="294" r:id="rId41"/>
    <p:sldId id="295" r:id="rId42"/>
    <p:sldId id="296" r:id="rId43"/>
    <p:sldId id="297" r:id="rId44"/>
    <p:sldId id="298" r:id="rId45"/>
    <p:sldId id="299" r:id="rId46"/>
    <p:sldId id="300" r:id="rId47"/>
    <p:sldId id="30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2" d="100"/>
          <a:sy n="52" d="100"/>
        </p:scale>
        <p:origin x="122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42E2A-B640-4E0B-8A3A-CA5163E4B321}" type="datetimeFigureOut">
              <a:rPr lang="en-IN" smtClean="0"/>
              <a:t>10-09-2025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A8931-C774-4E8E-9CCD-59C519684DAF}" type="slidenum">
              <a:rPr lang="en-IN" smtClean="0"/>
              <a:t>‹#›</a:t>
            </a:fld>
            <a:endParaRPr lang="en-IN"/>
          </a:p>
        </p:txBody>
      </p:sp>
    </p:spTree>
    <p:extLst>
      <p:ext uri="{BB962C8B-B14F-4D97-AF65-F5344CB8AC3E}">
        <p14:creationId xmlns:p14="http://schemas.microsoft.com/office/powerpoint/2010/main" val="3146843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7A8931-C774-4E8E-9CCD-59C519684DAF}" type="slidenum">
              <a:rPr lang="en-IN" smtClean="0"/>
              <a:t>2</a:t>
            </a:fld>
            <a:endParaRPr lang="en-IN"/>
          </a:p>
        </p:txBody>
      </p:sp>
    </p:spTree>
    <p:extLst>
      <p:ext uri="{BB962C8B-B14F-4D97-AF65-F5344CB8AC3E}">
        <p14:creationId xmlns:p14="http://schemas.microsoft.com/office/powerpoint/2010/main" val="1449971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7A8931-C774-4E8E-9CCD-59C519684DAF}" type="slidenum">
              <a:rPr lang="en-IN" smtClean="0"/>
              <a:t>39</a:t>
            </a:fld>
            <a:endParaRPr lang="en-IN"/>
          </a:p>
        </p:txBody>
      </p:sp>
    </p:spTree>
    <p:extLst>
      <p:ext uri="{BB962C8B-B14F-4D97-AF65-F5344CB8AC3E}">
        <p14:creationId xmlns:p14="http://schemas.microsoft.com/office/powerpoint/2010/main" val="69358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7A8931-C774-4E8E-9CCD-59C519684DAF}" type="slidenum">
              <a:rPr lang="en-IN" smtClean="0"/>
              <a:t>40</a:t>
            </a:fld>
            <a:endParaRPr lang="en-IN"/>
          </a:p>
        </p:txBody>
      </p:sp>
    </p:spTree>
    <p:extLst>
      <p:ext uri="{BB962C8B-B14F-4D97-AF65-F5344CB8AC3E}">
        <p14:creationId xmlns:p14="http://schemas.microsoft.com/office/powerpoint/2010/main" val="155044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7A8931-C774-4E8E-9CCD-59C519684DAF}" type="slidenum">
              <a:rPr lang="en-IN" smtClean="0"/>
              <a:t>44</a:t>
            </a:fld>
            <a:endParaRPr lang="en-IN"/>
          </a:p>
        </p:txBody>
      </p:sp>
    </p:spTree>
    <p:extLst>
      <p:ext uri="{BB962C8B-B14F-4D97-AF65-F5344CB8AC3E}">
        <p14:creationId xmlns:p14="http://schemas.microsoft.com/office/powerpoint/2010/main" val="2400553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7A8931-C774-4E8E-9CCD-59C519684DAF}" type="slidenum">
              <a:rPr lang="en-IN" smtClean="0"/>
              <a:t>46</a:t>
            </a:fld>
            <a:endParaRPr lang="en-IN"/>
          </a:p>
        </p:txBody>
      </p:sp>
    </p:spTree>
    <p:extLst>
      <p:ext uri="{BB962C8B-B14F-4D97-AF65-F5344CB8AC3E}">
        <p14:creationId xmlns:p14="http://schemas.microsoft.com/office/powerpoint/2010/main" val="2721219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80295A-4383-4490-AA06-06F19F07BCAB}" type="datetimeFigureOut">
              <a:rPr lang="en-IN" smtClean="0"/>
              <a:t>10-09-2025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132475536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80295A-4383-4490-AA06-06F19F07BCAB}" type="datetimeFigureOut">
              <a:rPr lang="en-IN" smtClean="0"/>
              <a:t>10-09-2025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395469965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80295A-4383-4490-AA06-06F19F07BCAB}" type="datetimeFigureOut">
              <a:rPr lang="en-IN" smtClean="0"/>
              <a:t>10-09-2025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7CD51FC-148C-432B-A567-F70B8F89CED1}"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0253272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480295A-4383-4490-AA06-06F19F07BCAB}" type="datetimeFigureOut">
              <a:rPr lang="en-IN" smtClean="0"/>
              <a:t>10-09-2025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15178636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480295A-4383-4490-AA06-06F19F07BCAB}" type="datetimeFigureOut">
              <a:rPr lang="en-IN" smtClean="0"/>
              <a:t>10-09-2025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CD51FC-148C-432B-A567-F70B8F89CED1}"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70951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480295A-4383-4490-AA06-06F19F07BCAB}" type="datetimeFigureOut">
              <a:rPr lang="en-IN" smtClean="0"/>
              <a:t>10-09-2025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164326732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295A-4383-4490-AA06-06F19F07BCAB}" type="datetimeFigureOut">
              <a:rPr lang="en-IN" smtClean="0"/>
              <a:t>10-09-2025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22779102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295A-4383-4490-AA06-06F19F07BCAB}" type="datetimeFigureOut">
              <a:rPr lang="en-IN" smtClean="0"/>
              <a:t>10-09-2025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307985528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295A-4383-4490-AA06-06F19F07BCAB}" type="datetimeFigureOut">
              <a:rPr lang="en-IN" smtClean="0"/>
              <a:t>10-09-2025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20011640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80295A-4383-4490-AA06-06F19F07BCAB}" type="datetimeFigureOut">
              <a:rPr lang="en-IN" smtClean="0"/>
              <a:t>10-09-2025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45566367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80295A-4383-4490-AA06-06F19F07BCAB}" type="datetimeFigureOut">
              <a:rPr lang="en-IN" smtClean="0"/>
              <a:t>10-09-2025</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67626808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80295A-4383-4490-AA06-06F19F07BCAB}" type="datetimeFigureOut">
              <a:rPr lang="en-IN" smtClean="0"/>
              <a:t>10-09-2025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47741129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80295A-4383-4490-AA06-06F19F07BCAB}" type="datetimeFigureOut">
              <a:rPr lang="en-IN" smtClean="0"/>
              <a:t>10-09-2025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353246689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0295A-4383-4490-AA06-06F19F07BCAB}" type="datetimeFigureOut">
              <a:rPr lang="en-IN" smtClean="0"/>
              <a:t>10-09-2025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365464905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80295A-4383-4490-AA06-06F19F07BCAB}" type="datetimeFigureOut">
              <a:rPr lang="en-IN" smtClean="0"/>
              <a:t>10-09-2025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332975273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80295A-4383-4490-AA06-06F19F07BCAB}" type="datetimeFigureOut">
              <a:rPr lang="en-IN" smtClean="0"/>
              <a:t>10-09-2025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CD51FC-148C-432B-A567-F70B8F89CED1}" type="slidenum">
              <a:rPr lang="en-IN" smtClean="0"/>
              <a:t>‹#›</a:t>
            </a:fld>
            <a:endParaRPr lang="en-IN"/>
          </a:p>
        </p:txBody>
      </p:sp>
    </p:spTree>
    <p:extLst>
      <p:ext uri="{BB962C8B-B14F-4D97-AF65-F5344CB8AC3E}">
        <p14:creationId xmlns:p14="http://schemas.microsoft.com/office/powerpoint/2010/main" val="212919341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480295A-4383-4490-AA06-06F19F07BCAB}" type="datetimeFigureOut">
              <a:rPr lang="en-IN" smtClean="0"/>
              <a:t>10-09-2025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7CD51FC-148C-432B-A567-F70B8F89CED1}" type="slidenum">
              <a:rPr lang="en-IN" smtClean="0"/>
              <a:t>‹#›</a:t>
            </a:fld>
            <a:endParaRPr lang="en-IN"/>
          </a:p>
        </p:txBody>
      </p:sp>
    </p:spTree>
    <p:extLst>
      <p:ext uri="{BB962C8B-B14F-4D97-AF65-F5344CB8AC3E}">
        <p14:creationId xmlns:p14="http://schemas.microsoft.com/office/powerpoint/2010/main" val="5780332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Lst>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DD18-1DE8-9154-D67A-7CD51EB789A2}"/>
              </a:ext>
            </a:extLst>
          </p:cNvPr>
          <p:cNvSpPr>
            <a:spLocks noGrp="1"/>
          </p:cNvSpPr>
          <p:nvPr>
            <p:ph type="ctrTitle"/>
          </p:nvPr>
        </p:nvSpPr>
        <p:spPr>
          <a:xfrm>
            <a:off x="2187147" y="1186249"/>
            <a:ext cx="9601200" cy="2242751"/>
          </a:xfrm>
        </p:spPr>
        <p:txBody>
          <a:bodyPr>
            <a:noAutofit/>
          </a:bodyPr>
          <a:lstStyle/>
          <a:p>
            <a:pPr algn="ctr"/>
            <a:r>
              <a:rPr lang="en-US" sz="4800" b="1" i="1" dirty="0">
                <a:latin typeface="Arial" panose="020B0604020202020204" pitchFamily="34" charset="0"/>
                <a:cs typeface="Arial" panose="020B0604020202020204" pitchFamily="34" charset="0"/>
              </a:rPr>
              <a:t>Hospital Management Insights through Data Analysis</a:t>
            </a:r>
            <a:endParaRPr lang="en-IN" sz="48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4F2D35C-74D9-DF74-BF8A-3E17FC364FBB}"/>
              </a:ext>
            </a:extLst>
          </p:cNvPr>
          <p:cNvSpPr>
            <a:spLocks noGrp="1"/>
          </p:cNvSpPr>
          <p:nvPr>
            <p:ph type="subTitle" idx="1"/>
          </p:nvPr>
        </p:nvSpPr>
        <p:spPr>
          <a:xfrm>
            <a:off x="2872947" y="4015947"/>
            <a:ext cx="8915399" cy="1309815"/>
          </a:xfrm>
        </p:spPr>
        <p:txBody>
          <a:bodyPr>
            <a:normAutofit/>
          </a:bodyPr>
          <a:lstStyle/>
          <a:p>
            <a:pPr algn="ctr"/>
            <a:r>
              <a:rPr lang="en-US" sz="2800" b="1" i="1">
                <a:solidFill>
                  <a:schemeClr val="accent2">
                    <a:lumMod val="75000"/>
                  </a:schemeClr>
                </a:solidFill>
                <a:latin typeface="Arial" panose="020B0604020202020204" pitchFamily="34" charset="0"/>
                <a:cs typeface="Arial" panose="020B0604020202020204" pitchFamily="34" charset="0"/>
              </a:rPr>
              <a:t>Turning hospital data into actionable insights for better decision-making</a:t>
            </a:r>
            <a:endParaRPr lang="en-IN" sz="2800" b="1" i="1"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127968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48F09D29-4A53-C1B0-A69A-9ED3DB085C70}"/>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43729837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2"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7" name="Picture 6">
            <a:extLst>
              <a:ext uri="{FF2B5EF4-FFF2-40B4-BE49-F238E27FC236}">
                <a16:creationId xmlns:a16="http://schemas.microsoft.com/office/drawing/2014/main" id="{F688FEAA-DB14-6C58-F1CC-12A856903671}"/>
              </a:ext>
            </a:extLst>
          </p:cNvPr>
          <p:cNvPicPr>
            <a:picLocks noChangeAspect="1"/>
          </p:cNvPicPr>
          <p:nvPr/>
        </p:nvPicPr>
        <p:blipFill>
          <a:blip r:embed="rId2"/>
          <a:srcRect l="2141" r="12294"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96611246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4FC48D09-BD94-324C-76F5-E8A907F3A653}"/>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36148759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3"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15" name="Rectangle 14">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A3F5B8-4BA0-6BD7-D236-51FE052AB73A}"/>
              </a:ext>
            </a:extLst>
          </p:cNvPr>
          <p:cNvPicPr>
            <a:picLocks noChangeAspect="1"/>
          </p:cNvPicPr>
          <p:nvPr/>
        </p:nvPicPr>
        <p:blipFill>
          <a:blip r:embed="rId2"/>
          <a:srcRect l="2933" r="11501" b="-1"/>
          <a:stretch>
            <a:fillRect/>
          </a:stretch>
        </p:blipFill>
        <p:spPr>
          <a:xfrm>
            <a:off x="3114038" y="968023"/>
            <a:ext cx="7913415" cy="4924777"/>
          </a:xfrm>
          <a:prstGeom prst="rect">
            <a:avLst/>
          </a:prstGeom>
        </p:spPr>
      </p:pic>
    </p:spTree>
    <p:extLst>
      <p:ext uri="{BB962C8B-B14F-4D97-AF65-F5344CB8AC3E}">
        <p14:creationId xmlns:p14="http://schemas.microsoft.com/office/powerpoint/2010/main" val="27252481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9D4B7D36-A403-DFF7-6A18-9C059E451804}"/>
              </a:ext>
            </a:extLst>
          </p:cNvPr>
          <p:cNvPicPr>
            <a:picLocks noChangeAspect="1"/>
          </p:cNvPicPr>
          <p:nvPr/>
        </p:nvPicPr>
        <p:blipFill>
          <a:blip r:embed="rId2"/>
          <a:srcRect l="8221" r="6214"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150799826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10" name="Rectangle 9">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98A807E-6F1B-17BA-76BF-E9F33D3D6858}"/>
              </a:ext>
            </a:extLst>
          </p:cNvPr>
          <p:cNvPicPr>
            <a:picLocks noChangeAspect="1"/>
          </p:cNvPicPr>
          <p:nvPr/>
        </p:nvPicPr>
        <p:blipFill>
          <a:blip r:embed="rId2"/>
          <a:stretch>
            <a:fillRect/>
          </a:stretch>
        </p:blipFill>
        <p:spPr>
          <a:xfrm>
            <a:off x="2910944" y="1215317"/>
            <a:ext cx="8319604" cy="4430188"/>
          </a:xfrm>
          <a:prstGeom prst="rect">
            <a:avLst/>
          </a:prstGeom>
        </p:spPr>
      </p:pic>
    </p:spTree>
    <p:extLst>
      <p:ext uri="{BB962C8B-B14F-4D97-AF65-F5344CB8AC3E}">
        <p14:creationId xmlns:p14="http://schemas.microsoft.com/office/powerpoint/2010/main" val="85515381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511483B9-0E4D-CF41-D2B3-BB3EA85B216E}"/>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126561361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06878D0F-0A5E-8EEC-41D6-ACBB6C5C2684}"/>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98229803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E1843D45-50A2-CB16-813D-DAC4F1322F9D}"/>
              </a:ext>
            </a:extLst>
          </p:cNvPr>
          <p:cNvPicPr>
            <a:picLocks noChangeAspect="1"/>
          </p:cNvPicPr>
          <p:nvPr/>
        </p:nvPicPr>
        <p:blipFill>
          <a:blip r:embed="rId2"/>
          <a:srcRect l="4156" r="10279"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4938164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A3007389-5CE2-385F-BED0-643E99B3289A}"/>
              </a:ext>
            </a:extLst>
          </p:cNvPr>
          <p:cNvPicPr>
            <a:picLocks noChangeAspect="1"/>
          </p:cNvPicPr>
          <p:nvPr/>
        </p:nvPicPr>
        <p:blipFill>
          <a:blip r:embed="rId2"/>
          <a:srcRect l="4079" r="10356"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09160705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9513-B73E-9198-69A6-F2DC1D2B36F4}"/>
              </a:ext>
            </a:extLst>
          </p:cNvPr>
          <p:cNvSpPr>
            <a:spLocks noGrp="1"/>
          </p:cNvSpPr>
          <p:nvPr>
            <p:ph type="title"/>
          </p:nvPr>
        </p:nvSpPr>
        <p:spPr>
          <a:xfrm>
            <a:off x="2014151" y="321275"/>
            <a:ext cx="9490461" cy="778475"/>
          </a:xfrm>
        </p:spPr>
        <p:txBody>
          <a:bodyPr>
            <a:noAutofit/>
          </a:bodyPr>
          <a:lstStyle/>
          <a:p>
            <a:pPr algn="ctr"/>
            <a:r>
              <a:rPr lang="en-US" sz="2000" b="1" dirty="0"/>
              <a:t>Explore the Data using Excel. understand the data and prepare a </a:t>
            </a:r>
            <a:br>
              <a:rPr lang="en-US" sz="2000" b="1" dirty="0"/>
            </a:br>
            <a:r>
              <a:rPr lang="en-US" sz="2000" b="1" dirty="0"/>
              <a:t>short summary about the dataset.</a:t>
            </a:r>
            <a:br>
              <a:rPr lang="en-US" sz="2000" dirty="0"/>
            </a:br>
            <a:endParaRPr lang="en-IN" sz="2000" dirty="0"/>
          </a:p>
        </p:txBody>
      </p:sp>
      <p:sp>
        <p:nvSpPr>
          <p:cNvPr id="3" name="Content Placeholder 2">
            <a:extLst>
              <a:ext uri="{FF2B5EF4-FFF2-40B4-BE49-F238E27FC236}">
                <a16:creationId xmlns:a16="http://schemas.microsoft.com/office/drawing/2014/main" id="{8CF7914E-4977-AA04-1FEC-C91BBFAA9C33}"/>
              </a:ext>
            </a:extLst>
          </p:cNvPr>
          <p:cNvSpPr>
            <a:spLocks noGrp="1"/>
          </p:cNvSpPr>
          <p:nvPr>
            <p:ph idx="1"/>
          </p:nvPr>
        </p:nvSpPr>
        <p:spPr>
          <a:xfrm>
            <a:off x="1865870" y="1383957"/>
            <a:ext cx="9638742" cy="5362831"/>
          </a:xfrm>
        </p:spPr>
        <p:txBody>
          <a:bodyPr>
            <a:normAutofit fontScale="92500" lnSpcReduction="10000"/>
          </a:bodyPr>
          <a:lstStyle/>
          <a:p>
            <a:pPr algn="just"/>
            <a:r>
              <a:rPr lang="en-US" b="1" dirty="0">
                <a:solidFill>
                  <a:schemeClr val="accent2">
                    <a:lumMod val="75000"/>
                  </a:schemeClr>
                </a:solidFill>
                <a:latin typeface="Arial" panose="020B0604020202020204" pitchFamily="34" charset="0"/>
                <a:cs typeface="Arial" panose="020B0604020202020204" pitchFamily="34" charset="0"/>
              </a:rPr>
              <a:t>Appointments Sheet: Logs patient appointments with details such as appointment ID, patient ID, doctor ID, appointment date, visit reason (e.g., therapy, checkup, consultation), appointment status (Scheduled, Completed, Cancelled, No-show), and a no-show indicator.</a:t>
            </a:r>
          </a:p>
          <a:p>
            <a:pPr algn="just"/>
            <a:r>
              <a:rPr lang="en-US" b="1" dirty="0">
                <a:solidFill>
                  <a:schemeClr val="accent2">
                    <a:lumMod val="75000"/>
                  </a:schemeClr>
                </a:solidFill>
                <a:latin typeface="Arial" panose="020B0604020202020204" pitchFamily="34" charset="0"/>
                <a:cs typeface="Arial" panose="020B0604020202020204" pitchFamily="34" charset="0"/>
              </a:rPr>
              <a:t>Patients Sheet: Stores patient demographic information including patient ID, full name, age, gender, address, registration date, and insurance provider.</a:t>
            </a:r>
          </a:p>
          <a:p>
            <a:pPr algn="just"/>
            <a:r>
              <a:rPr lang="en-US" b="1" dirty="0">
                <a:solidFill>
                  <a:schemeClr val="accent2">
                    <a:lumMod val="75000"/>
                  </a:schemeClr>
                </a:solidFill>
                <a:latin typeface="Arial" panose="020B0604020202020204" pitchFamily="34" charset="0"/>
                <a:cs typeface="Arial" panose="020B0604020202020204" pitchFamily="34" charset="0"/>
              </a:rPr>
              <a:t>Doctors Sheet: Contains doctor profiles with doctor ID, full name, specialization (e.g., Dermatology, Pediatrics, Oncology), years of experience, and hospital branch.</a:t>
            </a:r>
          </a:p>
          <a:p>
            <a:pPr algn="just"/>
            <a:r>
              <a:rPr lang="en-US" b="1" dirty="0">
                <a:solidFill>
                  <a:schemeClr val="accent2">
                    <a:lumMod val="75000"/>
                  </a:schemeClr>
                </a:solidFill>
                <a:latin typeface="Arial" panose="020B0604020202020204" pitchFamily="34" charset="0"/>
                <a:cs typeface="Arial" panose="020B0604020202020204" pitchFamily="34" charset="0"/>
              </a:rPr>
              <a:t>Treatments Sheet: Tracks treatments linked to appointments, with fields such as treatment ID, appointment ID, treatment type (e.g., Chemotherapy, MRI, X-Ray), description, cost, and treatment date.</a:t>
            </a:r>
          </a:p>
          <a:p>
            <a:pPr algn="just"/>
            <a:r>
              <a:rPr lang="en-US" b="1" dirty="0">
                <a:solidFill>
                  <a:schemeClr val="accent2">
                    <a:lumMod val="75000"/>
                  </a:schemeClr>
                </a:solidFill>
                <a:latin typeface="Arial" panose="020B0604020202020204" pitchFamily="34" charset="0"/>
                <a:cs typeface="Arial" panose="020B0604020202020204" pitchFamily="34" charset="0"/>
              </a:rPr>
              <a:t>Billing Sheet: Manages billing records, including bill ID, patient ID, treatment ID, bill date, amount, payment method (Insurance, Cash, Credit Card), payment status (Paid, Pending, Failed), and completion status.</a:t>
            </a:r>
          </a:p>
          <a:p>
            <a:pPr algn="just"/>
            <a:r>
              <a:rPr lang="en-US" b="1" dirty="0">
                <a:solidFill>
                  <a:schemeClr val="accent2">
                    <a:lumMod val="75000"/>
                  </a:schemeClr>
                </a:solidFill>
                <a:latin typeface="Arial" panose="020B0604020202020204" pitchFamily="34" charset="0"/>
                <a:cs typeface="Arial" panose="020B0604020202020204" pitchFamily="34" charset="0"/>
              </a:rPr>
              <a:t>👉 Collectively, this dataset provides a holistic perspective of hospital activities, encompassing patient demographics, doctor details, appointment histories, treatment records, and billing transactions. It can be leveraged for healthcare analytics, including insights into appointment trends, patient demographics, doctor workloads, treatment costs, billing and payment behaviors, as well as no-show patterns.</a:t>
            </a:r>
          </a:p>
          <a:p>
            <a:endParaRPr lang="en-IN" dirty="0"/>
          </a:p>
        </p:txBody>
      </p:sp>
    </p:spTree>
    <p:extLst>
      <p:ext uri="{BB962C8B-B14F-4D97-AF65-F5344CB8AC3E}">
        <p14:creationId xmlns:p14="http://schemas.microsoft.com/office/powerpoint/2010/main" val="343851043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35BC25B6-03FD-743E-C9F5-B0C5345E651D}"/>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172242132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BE74A9BE-8248-895E-A9F9-22DDE2C15ACA}"/>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09769546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2694E4ED-FB9A-22B2-A078-014AEA5023B9}"/>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183491910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8AA6FE31-4BA8-DF29-5791-A8D534C8DECC}"/>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156393437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798D2641-B8B9-9A79-1681-0353776765CB}"/>
              </a:ext>
            </a:extLst>
          </p:cNvPr>
          <p:cNvPicPr>
            <a:picLocks noChangeAspect="1"/>
          </p:cNvPicPr>
          <p:nvPr/>
        </p:nvPicPr>
        <p:blipFill>
          <a:blip r:embed="rId2"/>
          <a:srcRect l="1270" r="1316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34105570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5"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08F654FF-7928-5CBC-B7EE-C2ED508810C9}"/>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341325908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15CECC5E-61DC-9138-0BF0-BB03FE561FBC}"/>
              </a:ext>
            </a:extLst>
          </p:cNvPr>
          <p:cNvPicPr>
            <a:picLocks noChangeAspect="1"/>
          </p:cNvPicPr>
          <p:nvPr/>
        </p:nvPicPr>
        <p:blipFill>
          <a:blip r:embed="rId2"/>
          <a:srcRect l="2588" r="11847"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80821608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3"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5" name="Picture 4">
            <a:extLst>
              <a:ext uri="{FF2B5EF4-FFF2-40B4-BE49-F238E27FC236}">
                <a16:creationId xmlns:a16="http://schemas.microsoft.com/office/drawing/2014/main" id="{C7CD1B77-23F7-FE05-902D-F2FEDD9CAECC}"/>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96367740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E2338B1F-0CB5-3D16-421E-E29D938040FC}"/>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16078097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929AF69B-0FEF-1703-25D7-83965E37DFE9}"/>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31091236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00F1-7273-4AFF-8F24-DCCF41063629}"/>
              </a:ext>
            </a:extLst>
          </p:cNvPr>
          <p:cNvSpPr>
            <a:spLocks noGrp="1"/>
          </p:cNvSpPr>
          <p:nvPr>
            <p:ph type="title"/>
          </p:nvPr>
        </p:nvSpPr>
        <p:spPr>
          <a:xfrm>
            <a:off x="1779373" y="358346"/>
            <a:ext cx="9984259" cy="1606378"/>
          </a:xfrm>
        </p:spPr>
        <p:txBody>
          <a:bodyPr>
            <a:normAutofit fontScale="90000"/>
          </a:bodyPr>
          <a:lstStyle/>
          <a:p>
            <a:pPr algn="ctr"/>
            <a:r>
              <a:rPr lang="en-US" b="1" i="1" dirty="0">
                <a:latin typeface="Arial" panose="020B0604020202020204" pitchFamily="34" charset="0"/>
                <a:cs typeface="Arial" panose="020B0604020202020204" pitchFamily="34" charset="0"/>
              </a:rPr>
              <a:t>Perform Data cleaning if required and then do Statistical Analysis</a:t>
            </a:r>
            <a:br>
              <a:rPr lang="en-US" b="1" i="1" dirty="0">
                <a:latin typeface="Arial" panose="020B0604020202020204" pitchFamily="34" charset="0"/>
                <a:cs typeface="Arial" panose="020B0604020202020204" pitchFamily="34" charset="0"/>
              </a:rPr>
            </a:br>
            <a:r>
              <a:rPr lang="en-US" b="1" i="1" dirty="0">
                <a:latin typeface="Arial" panose="020B0604020202020204" pitchFamily="34" charset="0"/>
                <a:cs typeface="Arial" panose="020B0604020202020204" pitchFamily="34" charset="0"/>
              </a:rPr>
              <a:t>on data using statistical tools.</a:t>
            </a:r>
            <a:endParaRPr lang="en-IN" b="1" i="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C2123B6-9D1A-E094-D259-F485DE7ABA1B}"/>
              </a:ext>
            </a:extLst>
          </p:cNvPr>
          <p:cNvSpPr>
            <a:spLocks noGrp="1"/>
          </p:cNvSpPr>
          <p:nvPr>
            <p:ph idx="1"/>
          </p:nvPr>
        </p:nvSpPr>
        <p:spPr>
          <a:xfrm>
            <a:off x="1779373" y="2133600"/>
            <a:ext cx="9984259" cy="4366054"/>
          </a:xfrm>
        </p:spPr>
        <p:txBody>
          <a:bodyPr/>
          <a:lstStyle/>
          <a:p>
            <a:pPr algn="ctr"/>
            <a:r>
              <a:rPr lang="en-US" sz="2400" b="1" dirty="0">
                <a:solidFill>
                  <a:schemeClr val="accent2">
                    <a:lumMod val="75000"/>
                  </a:schemeClr>
                </a:solidFill>
                <a:latin typeface="Arial" panose="020B0604020202020204" pitchFamily="34" charset="0"/>
                <a:cs typeface="Arial" panose="020B0604020202020204" pitchFamily="34" charset="0"/>
              </a:rPr>
              <a:t>This project focuses on analyzing hospital operations using datasets related to patients, doctors, appointments, treatments, and billing. Data preparation involved cleaning by removing redundant columns (such as contact details and appointment time) and standardizing name fields into a single Full Name column. Additionally, treatment costs were rounded to whole numbers for consistency. The refined dataset enables valuable insights into appointment patterns, treatment expenses, doctor performance, and billing/payment trends, supporting informed decision-making and enhancing healthcare efficiency.</a:t>
            </a:r>
          </a:p>
          <a:p>
            <a:endParaRPr lang="en-IN" dirty="0"/>
          </a:p>
        </p:txBody>
      </p:sp>
    </p:spTree>
    <p:extLst>
      <p:ext uri="{BB962C8B-B14F-4D97-AF65-F5344CB8AC3E}">
        <p14:creationId xmlns:p14="http://schemas.microsoft.com/office/powerpoint/2010/main" val="364868631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C21E2188-7232-9F93-37AC-E23651A1F151}"/>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26394600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B3D6BC19-2BD1-FF81-8B19-B3D22FFC3457}"/>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150679827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E3D227FF-27E5-8C7D-DFC1-E2321854C573}"/>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343589789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A29E96FF-467C-A5A6-7150-8261E77FAA2C}"/>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363324830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4A701D16-4D0C-71FC-7761-225765197DBE}"/>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243207831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D72C76F6-4A8F-2A13-A67C-F14BD8711691}"/>
              </a:ext>
            </a:extLst>
          </p:cNvPr>
          <p:cNvPicPr>
            <a:picLocks noChangeAspect="1"/>
          </p:cNvPicPr>
          <p:nvPr/>
        </p:nvPicPr>
        <p:blipFill>
          <a:blip r:embed="rId2"/>
          <a:srcRect l="3233" r="11202"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425520670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3"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5" name="Picture 4">
            <a:extLst>
              <a:ext uri="{FF2B5EF4-FFF2-40B4-BE49-F238E27FC236}">
                <a16:creationId xmlns:a16="http://schemas.microsoft.com/office/drawing/2014/main" id="{12F4D139-AAB7-CB9E-0C77-93C81F523C1F}"/>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404621163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690ACA13-A2B4-F248-D4AE-69BD61D7CAC1}"/>
              </a:ext>
            </a:extLst>
          </p:cNvPr>
          <p:cNvPicPr>
            <a:picLocks noChangeAspect="1"/>
          </p:cNvPicPr>
          <p:nvPr/>
        </p:nvPicPr>
        <p:blipFill>
          <a:blip r:embed="rId2"/>
          <a:srcRect r="14435" b="-1"/>
          <a:stretch>
            <a:fillRect/>
          </a:stretch>
        </p:blipFill>
        <p:spPr>
          <a:xfrm>
            <a:off x="2589211" y="643467"/>
            <a:ext cx="8951825" cy="5571066"/>
          </a:xfrm>
          <a:prstGeom prst="rect">
            <a:avLst/>
          </a:prstGeom>
        </p:spPr>
      </p:pic>
    </p:spTree>
    <p:extLst>
      <p:ext uri="{BB962C8B-B14F-4D97-AF65-F5344CB8AC3E}">
        <p14:creationId xmlns:p14="http://schemas.microsoft.com/office/powerpoint/2010/main" val="325926078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100" name="Group 99">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101" name="Rectangle 100">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2"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2" name="Title 1">
            <a:extLst>
              <a:ext uri="{FF2B5EF4-FFF2-40B4-BE49-F238E27FC236}">
                <a16:creationId xmlns:a16="http://schemas.microsoft.com/office/drawing/2014/main" id="{E7B04DB2-F046-B4C3-DFF0-E8704A464ACB}"/>
              </a:ext>
            </a:extLst>
          </p:cNvPr>
          <p:cNvSpPr>
            <a:spLocks noGrp="1"/>
          </p:cNvSpPr>
          <p:nvPr>
            <p:ph type="title"/>
          </p:nvPr>
        </p:nvSpPr>
        <p:spPr>
          <a:xfrm>
            <a:off x="2173357" y="5772630"/>
            <a:ext cx="9753599" cy="986728"/>
          </a:xfrm>
        </p:spPr>
        <p:txBody>
          <a:bodyPr vert="horz" lIns="91440" tIns="45720" rIns="91440" bIns="45720" rtlCol="0" anchor="b">
            <a:normAutofit/>
          </a:bodyPr>
          <a:lstStyle/>
          <a:p>
            <a:pPr algn="ctr">
              <a:lnSpc>
                <a:spcPct val="90000"/>
              </a:lnSpc>
            </a:pPr>
            <a:r>
              <a:rPr lang="en-US" sz="2800" b="1" dirty="0"/>
              <a:t>Import the Data into </a:t>
            </a:r>
            <a:r>
              <a:rPr lang="en-US" sz="2800" b="1" dirty="0" err="1"/>
              <a:t>PowerBI</a:t>
            </a:r>
            <a:r>
              <a:rPr lang="en-US" sz="2800" b="1" dirty="0"/>
              <a:t> ,verify if the</a:t>
            </a:r>
            <a:br>
              <a:rPr lang="en-US" sz="2800" b="1" dirty="0"/>
            </a:br>
            <a:r>
              <a:rPr lang="en-US" sz="2800" b="1" dirty="0"/>
              <a:t>data is properly imported or not.</a:t>
            </a:r>
            <a:endParaRPr lang="en-US" sz="2800" dirty="0"/>
          </a:p>
        </p:txBody>
      </p:sp>
      <p:pic>
        <p:nvPicPr>
          <p:cNvPr id="4" name="Picture 3" descr="A screenshot of a computer&#10;&#10;AI-generated content may be incorrect.">
            <a:extLst>
              <a:ext uri="{FF2B5EF4-FFF2-40B4-BE49-F238E27FC236}">
                <a16:creationId xmlns:a16="http://schemas.microsoft.com/office/drawing/2014/main" id="{78492613-D79B-9911-FDD0-AE2D9596B1F3}"/>
              </a:ext>
            </a:extLst>
          </p:cNvPr>
          <p:cNvPicPr>
            <a:picLocks noChangeAspect="1"/>
          </p:cNvPicPr>
          <p:nvPr/>
        </p:nvPicPr>
        <p:blipFill>
          <a:blip r:embed="rId2"/>
          <a:srcRect r="2" b="18801"/>
          <a:stretch>
            <a:fillRect/>
          </a:stretch>
        </p:blipFill>
        <p:spPr>
          <a:xfrm>
            <a:off x="2064163" y="86726"/>
            <a:ext cx="9862793" cy="5494522"/>
          </a:xfrm>
          <a:prstGeom prst="rect">
            <a:avLst/>
          </a:prstGeom>
        </p:spPr>
      </p:pic>
    </p:spTree>
    <p:extLst>
      <p:ext uri="{BB962C8B-B14F-4D97-AF65-F5344CB8AC3E}">
        <p14:creationId xmlns:p14="http://schemas.microsoft.com/office/powerpoint/2010/main" val="72113142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FEBB-9763-E4CE-710A-5D90111F9730}"/>
              </a:ext>
            </a:extLst>
          </p:cNvPr>
          <p:cNvSpPr>
            <a:spLocks noGrp="1"/>
          </p:cNvSpPr>
          <p:nvPr>
            <p:ph type="title"/>
          </p:nvPr>
        </p:nvSpPr>
        <p:spPr>
          <a:xfrm>
            <a:off x="2755557" y="2107097"/>
            <a:ext cx="8983833" cy="2809460"/>
          </a:xfrm>
        </p:spPr>
        <p:txBody>
          <a:bodyPr>
            <a:normAutofit/>
          </a:bodyPr>
          <a:lstStyle/>
          <a:p>
            <a:pPr algn="ctr"/>
            <a:r>
              <a:rPr lang="en-US" b="1" dirty="0">
                <a:latin typeface="Arial" panose="020B0604020202020204" pitchFamily="34" charset="0"/>
                <a:cs typeface="Arial" panose="020B0604020202020204" pitchFamily="34" charset="0"/>
              </a:rPr>
              <a:t>Create a Visually pleasing Dashboard report by following the rules</a:t>
            </a:r>
            <a:br>
              <a:rPr lang="en-US" b="1" dirty="0">
                <a:latin typeface="Arial" panose="020B0604020202020204" pitchFamily="34" charset="0"/>
                <a:cs typeface="Arial" panose="020B0604020202020204" pitchFamily="34" charset="0"/>
              </a:rPr>
            </a:br>
            <a:r>
              <a:rPr lang="en-IN" b="1" dirty="0">
                <a:latin typeface="Arial" panose="020B0604020202020204" pitchFamily="34" charset="0"/>
                <a:cs typeface="Arial" panose="020B0604020202020204" pitchFamily="34" charset="0"/>
              </a:rPr>
              <a:t>of making the Dashboard.</a:t>
            </a:r>
            <a:endParaRPr lang="en-IN" dirty="0"/>
          </a:p>
        </p:txBody>
      </p:sp>
    </p:spTree>
    <p:extLst>
      <p:ext uri="{BB962C8B-B14F-4D97-AF65-F5344CB8AC3E}">
        <p14:creationId xmlns:p14="http://schemas.microsoft.com/office/powerpoint/2010/main" val="243825125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64A4-E31D-A398-637C-3ADD0DA286D2}"/>
              </a:ext>
            </a:extLst>
          </p:cNvPr>
          <p:cNvSpPr>
            <a:spLocks noGrp="1"/>
          </p:cNvSpPr>
          <p:nvPr>
            <p:ph type="title"/>
          </p:nvPr>
        </p:nvSpPr>
        <p:spPr>
          <a:xfrm>
            <a:off x="2829696" y="1655804"/>
            <a:ext cx="8723871" cy="2891481"/>
          </a:xfrm>
        </p:spPr>
        <p:txBody>
          <a:bodyPr>
            <a:normAutofit/>
          </a:bodyPr>
          <a:lstStyle/>
          <a:p>
            <a:pPr algn="ctr"/>
            <a:r>
              <a:rPr lang="en-US" b="1" dirty="0">
                <a:latin typeface="Arial" panose="020B0604020202020204" pitchFamily="34" charset="0"/>
                <a:cs typeface="Arial" panose="020B0604020202020204" pitchFamily="34" charset="0"/>
              </a:rPr>
              <a:t>Insert the given data into the SQL server by making a Database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and defining the required parameters for the construction of</a:t>
            </a:r>
            <a:br>
              <a:rPr lang="en-US" b="1" dirty="0">
                <a:latin typeface="Arial" panose="020B0604020202020204" pitchFamily="34" charset="0"/>
                <a:cs typeface="Arial" panose="020B0604020202020204" pitchFamily="34" charset="0"/>
              </a:rPr>
            </a:br>
            <a:r>
              <a:rPr lang="en-IN" b="1" dirty="0">
                <a:latin typeface="Arial" panose="020B0604020202020204" pitchFamily="34" charset="0"/>
                <a:cs typeface="Arial" panose="020B0604020202020204" pitchFamily="34" charset="0"/>
              </a:rPr>
              <a:t>Database and Database tables.</a:t>
            </a:r>
            <a:endParaRPr lang="en-IN" dirty="0"/>
          </a:p>
        </p:txBody>
      </p:sp>
    </p:spTree>
    <p:extLst>
      <p:ext uri="{BB962C8B-B14F-4D97-AF65-F5344CB8AC3E}">
        <p14:creationId xmlns:p14="http://schemas.microsoft.com/office/powerpoint/2010/main" val="10689353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4" name="Picture 3" descr="A screenshot of a data analysis dashboard&#10;&#10;AI-generated content may be incorrect.">
            <a:extLst>
              <a:ext uri="{FF2B5EF4-FFF2-40B4-BE49-F238E27FC236}">
                <a16:creationId xmlns:a16="http://schemas.microsoft.com/office/drawing/2014/main" id="{515F13E9-BBD6-3675-5901-0F1F07CD4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84"/>
            <a:ext cx="12192000" cy="6839632"/>
          </a:xfrm>
          <a:prstGeom prst="rect">
            <a:avLst/>
          </a:prstGeom>
        </p:spPr>
      </p:pic>
    </p:spTree>
    <p:extLst>
      <p:ext uri="{BB962C8B-B14F-4D97-AF65-F5344CB8AC3E}">
        <p14:creationId xmlns:p14="http://schemas.microsoft.com/office/powerpoint/2010/main" val="11801748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Rectangle 5">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medical dashboard&#10;&#10;AI-generated content may be incorrect.">
            <a:extLst>
              <a:ext uri="{FF2B5EF4-FFF2-40B4-BE49-F238E27FC236}">
                <a16:creationId xmlns:a16="http://schemas.microsoft.com/office/drawing/2014/main" id="{163C87EA-30FF-A050-6FBA-E053EA832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8" y="0"/>
            <a:ext cx="12060923" cy="6858000"/>
          </a:xfrm>
          <a:prstGeom prst="rect">
            <a:avLst/>
          </a:prstGeom>
        </p:spPr>
      </p:pic>
    </p:spTree>
    <p:extLst>
      <p:ext uri="{BB962C8B-B14F-4D97-AF65-F5344CB8AC3E}">
        <p14:creationId xmlns:p14="http://schemas.microsoft.com/office/powerpoint/2010/main" val="227241999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10" name="Rectangle 9">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medical dashboard&#10;&#10;AI-generated content may be incorrect.">
            <a:extLst>
              <a:ext uri="{FF2B5EF4-FFF2-40B4-BE49-F238E27FC236}">
                <a16:creationId xmlns:a16="http://schemas.microsoft.com/office/drawing/2014/main" id="{31D79932-F144-D9A7-008C-5E117F26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8" y="0"/>
            <a:ext cx="12083143" cy="6858000"/>
          </a:xfrm>
          <a:prstGeom prst="rect">
            <a:avLst/>
          </a:prstGeom>
        </p:spPr>
      </p:pic>
    </p:spTree>
    <p:extLst>
      <p:ext uri="{BB962C8B-B14F-4D97-AF65-F5344CB8AC3E}">
        <p14:creationId xmlns:p14="http://schemas.microsoft.com/office/powerpoint/2010/main" val="153611175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10" name="Rectangle 9">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medical analysis dashboard&#10;&#10;AI-generated content may be incorrect.">
            <a:extLst>
              <a:ext uri="{FF2B5EF4-FFF2-40B4-BE49-F238E27FC236}">
                <a16:creationId xmlns:a16="http://schemas.microsoft.com/office/drawing/2014/main" id="{B4B92471-D5E6-68B7-1FE5-D8181247E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02" y="209100"/>
            <a:ext cx="11793596" cy="6439799"/>
          </a:xfrm>
          <a:prstGeom prst="rect">
            <a:avLst/>
          </a:prstGeom>
        </p:spPr>
      </p:pic>
    </p:spTree>
    <p:extLst>
      <p:ext uri="{BB962C8B-B14F-4D97-AF65-F5344CB8AC3E}">
        <p14:creationId xmlns:p14="http://schemas.microsoft.com/office/powerpoint/2010/main" val="123506620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10" name="Rectangle 9">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medical dashboard&#10;&#10;AI-generated content may be incorrect.">
            <a:extLst>
              <a:ext uri="{FF2B5EF4-FFF2-40B4-BE49-F238E27FC236}">
                <a16:creationId xmlns:a16="http://schemas.microsoft.com/office/drawing/2014/main" id="{C0638891-F7F0-31B1-8D65-033EFB4C2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59" y="86498"/>
            <a:ext cx="11845377" cy="6623222"/>
          </a:xfrm>
          <a:prstGeom prst="rect">
            <a:avLst/>
          </a:prstGeom>
        </p:spPr>
      </p:pic>
    </p:spTree>
    <p:extLst>
      <p:ext uri="{BB962C8B-B14F-4D97-AF65-F5344CB8AC3E}">
        <p14:creationId xmlns:p14="http://schemas.microsoft.com/office/powerpoint/2010/main" val="152928612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2D8A-1651-719D-E23F-E366320524E7}"/>
              </a:ext>
            </a:extLst>
          </p:cNvPr>
          <p:cNvSpPr>
            <a:spLocks noGrp="1"/>
          </p:cNvSpPr>
          <p:nvPr>
            <p:ph type="title"/>
          </p:nvPr>
        </p:nvSpPr>
        <p:spPr>
          <a:xfrm>
            <a:off x="2592924" y="2508422"/>
            <a:ext cx="8911687" cy="1594021"/>
          </a:xfrm>
        </p:spPr>
        <p:txBody>
          <a:bodyPr/>
          <a:lstStyle/>
          <a:p>
            <a:pPr algn="ctr"/>
            <a:r>
              <a:rPr lang="en-US" b="1" dirty="0">
                <a:latin typeface="Arial" panose="020B0604020202020204" pitchFamily="34" charset="0"/>
                <a:cs typeface="Arial" panose="020B0604020202020204" pitchFamily="34" charset="0"/>
              </a:rPr>
              <a:t>Derive Conclusion and Inferences from the Dashboard.</a:t>
            </a:r>
            <a:endParaRPr lang="en-IN" dirty="0"/>
          </a:p>
        </p:txBody>
      </p:sp>
    </p:spTree>
    <p:extLst>
      <p:ext uri="{BB962C8B-B14F-4D97-AF65-F5344CB8AC3E}">
        <p14:creationId xmlns:p14="http://schemas.microsoft.com/office/powerpoint/2010/main" val="81200798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F867AB-4B06-6BD7-95C3-95921C5ECD86}"/>
              </a:ext>
            </a:extLst>
          </p:cNvPr>
          <p:cNvSpPr txBox="1"/>
          <p:nvPr/>
        </p:nvSpPr>
        <p:spPr>
          <a:xfrm>
            <a:off x="2928550" y="831511"/>
            <a:ext cx="9077920" cy="6001643"/>
          </a:xfrm>
          <a:prstGeom prst="rect">
            <a:avLst/>
          </a:prstGeom>
          <a:noFill/>
        </p:spPr>
        <p:txBody>
          <a:bodyPr wrap="square">
            <a:spAutoFit/>
          </a:bodyPr>
          <a:lstStyle/>
          <a:p>
            <a:pPr algn="just">
              <a:buNone/>
            </a:pPr>
            <a:r>
              <a:rPr lang="en-US" sz="2000" b="1" dirty="0">
                <a:solidFill>
                  <a:schemeClr val="accent2">
                    <a:lumMod val="75000"/>
                  </a:schemeClr>
                </a:solidFill>
              </a:rPr>
              <a:t>📌 </a:t>
            </a:r>
            <a:r>
              <a:rPr lang="en-US" sz="2800" b="1" dirty="0">
                <a:solidFill>
                  <a:schemeClr val="accent2">
                    <a:lumMod val="75000"/>
                  </a:schemeClr>
                </a:solidFill>
              </a:rPr>
              <a:t>Conclusions &amp; Inferences</a:t>
            </a:r>
          </a:p>
          <a:p>
            <a:pPr algn="just">
              <a:buNone/>
            </a:pPr>
            <a:endParaRPr lang="en-US" sz="2000" b="1" dirty="0">
              <a:solidFill>
                <a:schemeClr val="accent2">
                  <a:lumMod val="75000"/>
                </a:schemeClr>
              </a:solidFill>
            </a:endParaRPr>
          </a:p>
          <a:p>
            <a:pPr algn="just">
              <a:buFont typeface="+mj-lt"/>
              <a:buAutoNum type="arabicPeriod"/>
            </a:pPr>
            <a:r>
              <a:rPr lang="en-US" sz="2100" b="1" dirty="0">
                <a:solidFill>
                  <a:schemeClr val="accent2">
                    <a:lumMod val="75000"/>
                  </a:schemeClr>
                </a:solidFill>
              </a:rPr>
              <a:t>Appointments are not effective</a:t>
            </a:r>
          </a:p>
          <a:p>
            <a:pPr marL="742950" lvl="1" indent="-285750" algn="just">
              <a:buFont typeface="+mj-lt"/>
              <a:buAutoNum type="arabicPeriod"/>
            </a:pPr>
            <a:r>
              <a:rPr lang="en-US" sz="2100" b="1" dirty="0">
                <a:solidFill>
                  <a:schemeClr val="accent2">
                    <a:lumMod val="75000"/>
                  </a:schemeClr>
                </a:solidFill>
              </a:rPr>
              <a:t>Out of 200 appointments, only 46 were completed.</a:t>
            </a:r>
          </a:p>
          <a:p>
            <a:pPr marL="742950" lvl="1" indent="-285750" algn="just">
              <a:buFont typeface="+mj-lt"/>
              <a:buAutoNum type="arabicPeriod"/>
            </a:pPr>
            <a:r>
              <a:rPr lang="en-US" sz="2100" b="1" dirty="0">
                <a:solidFill>
                  <a:schemeClr val="accent2">
                    <a:lumMod val="75000"/>
                  </a:schemeClr>
                </a:solidFill>
              </a:rPr>
              <a:t>Around 52 patients did not show up → this means time and resources are wasted.</a:t>
            </a:r>
          </a:p>
          <a:p>
            <a:pPr marL="742950" lvl="1" indent="-285750" algn="just">
              <a:buFont typeface="+mj-lt"/>
              <a:buAutoNum type="arabicPeriod"/>
            </a:pPr>
            <a:endParaRPr lang="en-US" sz="2100" b="1" dirty="0">
              <a:solidFill>
                <a:schemeClr val="accent2">
                  <a:lumMod val="75000"/>
                </a:schemeClr>
              </a:solidFill>
            </a:endParaRPr>
          </a:p>
          <a:p>
            <a:pPr algn="just">
              <a:buFont typeface="+mj-lt"/>
              <a:buAutoNum type="arabicPeriod"/>
            </a:pPr>
            <a:r>
              <a:rPr lang="en-US" sz="2100" b="1" dirty="0">
                <a:solidFill>
                  <a:schemeClr val="accent2">
                    <a:lumMod val="75000"/>
                  </a:schemeClr>
                </a:solidFill>
              </a:rPr>
              <a:t>Revenue is at risk</a:t>
            </a:r>
          </a:p>
          <a:p>
            <a:pPr marL="742950" lvl="1" indent="-285750" algn="just">
              <a:buFont typeface="+mj-lt"/>
              <a:buAutoNum type="arabicPeriod"/>
            </a:pPr>
            <a:r>
              <a:rPr lang="en-US" sz="2100" b="1" dirty="0">
                <a:solidFill>
                  <a:schemeClr val="accent2">
                    <a:lumMod val="75000"/>
                  </a:schemeClr>
                </a:solidFill>
              </a:rPr>
              <a:t>Hospital generated 551K in revenue, but only 173K was collected.</a:t>
            </a:r>
          </a:p>
          <a:p>
            <a:pPr marL="742950" lvl="1" indent="-285750" algn="just">
              <a:buFont typeface="+mj-lt"/>
              <a:buAutoNum type="arabicPeriod"/>
            </a:pPr>
            <a:r>
              <a:rPr lang="en-US" sz="2100" b="1" dirty="0">
                <a:solidFill>
                  <a:schemeClr val="accent2">
                    <a:lumMod val="75000"/>
                  </a:schemeClr>
                </a:solidFill>
              </a:rPr>
              <a:t>185K is still pending → this is a cash flow problem for the hospital.</a:t>
            </a:r>
          </a:p>
          <a:p>
            <a:pPr marL="742950" lvl="1" indent="-285750" algn="just">
              <a:buFont typeface="+mj-lt"/>
              <a:buAutoNum type="arabicPeriod"/>
            </a:pPr>
            <a:endParaRPr lang="en-US" sz="2100" b="1" dirty="0">
              <a:solidFill>
                <a:schemeClr val="accent2">
                  <a:lumMod val="75000"/>
                </a:schemeClr>
              </a:solidFill>
            </a:endParaRPr>
          </a:p>
          <a:p>
            <a:pPr algn="just">
              <a:buFont typeface="+mj-lt"/>
              <a:buAutoNum type="arabicPeriod"/>
            </a:pPr>
            <a:r>
              <a:rPr lang="en-US" sz="2100" b="1" dirty="0">
                <a:solidFill>
                  <a:schemeClr val="accent2">
                    <a:lumMod val="75000"/>
                  </a:schemeClr>
                </a:solidFill>
              </a:rPr>
              <a:t>Branch performance is uneven</a:t>
            </a:r>
          </a:p>
          <a:p>
            <a:pPr marL="742950" lvl="1" indent="-285750" algn="just">
              <a:buFont typeface="+mj-lt"/>
              <a:buAutoNum type="arabicPeriod"/>
            </a:pPr>
            <a:r>
              <a:rPr lang="en-US" sz="2100" b="1" dirty="0">
                <a:solidFill>
                  <a:schemeClr val="accent2">
                    <a:lumMod val="75000"/>
                  </a:schemeClr>
                </a:solidFill>
              </a:rPr>
              <a:t>Central &amp; Eastside branches are doing well, while Westside branch is underperforming.</a:t>
            </a:r>
          </a:p>
          <a:p>
            <a:pPr marL="742950" lvl="1" indent="-285750" algn="just">
              <a:buFont typeface="+mj-lt"/>
              <a:buAutoNum type="arabicPeriod"/>
            </a:pPr>
            <a:r>
              <a:rPr lang="en-US" sz="2100" b="1" dirty="0">
                <a:solidFill>
                  <a:schemeClr val="accent2">
                    <a:lumMod val="75000"/>
                  </a:schemeClr>
                </a:solidFill>
              </a:rPr>
              <a:t>This shows that resources or promotions may not be equally distributed.</a:t>
            </a:r>
          </a:p>
        </p:txBody>
      </p:sp>
    </p:spTree>
    <p:extLst>
      <p:ext uri="{BB962C8B-B14F-4D97-AF65-F5344CB8AC3E}">
        <p14:creationId xmlns:p14="http://schemas.microsoft.com/office/powerpoint/2010/main" val="62218670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0EE5C5-0EEE-FE42-E79F-70DC9DFE784D}"/>
              </a:ext>
            </a:extLst>
          </p:cNvPr>
          <p:cNvSpPr txBox="1"/>
          <p:nvPr/>
        </p:nvSpPr>
        <p:spPr>
          <a:xfrm>
            <a:off x="2162432" y="495592"/>
            <a:ext cx="9724768" cy="6309420"/>
          </a:xfrm>
          <a:prstGeom prst="rect">
            <a:avLst/>
          </a:prstGeom>
          <a:noFill/>
        </p:spPr>
        <p:txBody>
          <a:bodyPr wrap="square">
            <a:spAutoFit/>
          </a:bodyPr>
          <a:lstStyle/>
          <a:p>
            <a:endParaRPr lang="en-US" sz="2400" b="1" dirty="0">
              <a:solidFill>
                <a:schemeClr val="accent2">
                  <a:lumMod val="75000"/>
                </a:schemeClr>
              </a:solidFill>
            </a:endParaRPr>
          </a:p>
          <a:p>
            <a:pPr algn="just"/>
            <a:r>
              <a:rPr lang="en-US" sz="2400" b="1" dirty="0">
                <a:solidFill>
                  <a:schemeClr val="accent2">
                    <a:lumMod val="75000"/>
                  </a:schemeClr>
                </a:solidFill>
              </a:rPr>
              <a:t>4. Doctors &amp; services make a big difference</a:t>
            </a:r>
          </a:p>
          <a:p>
            <a:pPr marL="742950" lvl="1" indent="-285750" algn="just">
              <a:buFont typeface="+mj-lt"/>
              <a:buAutoNum type="arabicPeriod"/>
            </a:pPr>
            <a:r>
              <a:rPr lang="en-US" sz="2400" b="1" dirty="0">
                <a:solidFill>
                  <a:schemeClr val="accent2">
                    <a:lumMod val="75000"/>
                  </a:schemeClr>
                </a:solidFill>
              </a:rPr>
              <a:t>Certain doctors and treatments (like chemotherapy &amp; imaging) bring more revenue than others.</a:t>
            </a:r>
          </a:p>
          <a:p>
            <a:pPr marL="742950" lvl="1" indent="-285750" algn="just">
              <a:buFont typeface="+mj-lt"/>
              <a:buAutoNum type="arabicPeriod"/>
            </a:pPr>
            <a:r>
              <a:rPr lang="en-US" sz="2400" b="1" dirty="0">
                <a:solidFill>
                  <a:schemeClr val="accent2">
                    <a:lumMod val="75000"/>
                  </a:schemeClr>
                </a:solidFill>
              </a:rPr>
              <a:t>Recognizing and supporting top performers can help increase hospital income.</a:t>
            </a:r>
          </a:p>
          <a:p>
            <a:pPr marL="742950" lvl="1" indent="-285750" algn="just">
              <a:buFont typeface="+mj-lt"/>
              <a:buAutoNum type="arabicPeriod"/>
            </a:pPr>
            <a:endParaRPr lang="en-US" sz="2400" b="1" dirty="0">
              <a:solidFill>
                <a:schemeClr val="accent2">
                  <a:lumMod val="75000"/>
                </a:schemeClr>
              </a:solidFill>
            </a:endParaRPr>
          </a:p>
          <a:p>
            <a:pPr algn="just"/>
            <a:r>
              <a:rPr lang="en-US" sz="2400" b="1" dirty="0">
                <a:solidFill>
                  <a:schemeClr val="accent2">
                    <a:lumMod val="75000"/>
                  </a:schemeClr>
                </a:solidFill>
              </a:rPr>
              <a:t>5. Seasonal demand exists</a:t>
            </a:r>
          </a:p>
          <a:p>
            <a:pPr marL="742950" lvl="1" indent="-285750" algn="just">
              <a:buFont typeface="+mj-lt"/>
              <a:buAutoNum type="arabicPeriod"/>
            </a:pPr>
            <a:r>
              <a:rPr lang="en-US" sz="2400" b="1" dirty="0">
                <a:solidFill>
                  <a:schemeClr val="accent2">
                    <a:lumMod val="75000"/>
                  </a:schemeClr>
                </a:solidFill>
              </a:rPr>
              <a:t>September and May had the highest appointments.</a:t>
            </a:r>
          </a:p>
          <a:p>
            <a:pPr marL="742950" lvl="1" indent="-285750" algn="just">
              <a:buFont typeface="+mj-lt"/>
              <a:buAutoNum type="arabicPeriod"/>
            </a:pPr>
            <a:r>
              <a:rPr lang="en-US" sz="2400" b="1" dirty="0">
                <a:solidFill>
                  <a:schemeClr val="accent2">
                    <a:lumMod val="75000"/>
                  </a:schemeClr>
                </a:solidFill>
              </a:rPr>
              <a:t>Hospital needs to plan staff and resources in advance for these busy months.</a:t>
            </a:r>
          </a:p>
          <a:p>
            <a:pPr algn="just">
              <a:buNone/>
            </a:pPr>
            <a:endParaRPr lang="en-US" sz="2000" b="1" dirty="0">
              <a:solidFill>
                <a:schemeClr val="accent2">
                  <a:lumMod val="75000"/>
                </a:schemeClr>
              </a:solidFill>
            </a:endParaRPr>
          </a:p>
          <a:p>
            <a:pPr algn="just">
              <a:buNone/>
            </a:pPr>
            <a:r>
              <a:rPr lang="en-US" sz="2400" b="1" dirty="0">
                <a:solidFill>
                  <a:schemeClr val="accent2">
                    <a:lumMod val="75000"/>
                  </a:schemeClr>
                </a:solidFill>
              </a:rPr>
              <a:t>✅ Overall Inference</a:t>
            </a:r>
          </a:p>
          <a:p>
            <a:pPr algn="just">
              <a:buNone/>
            </a:pPr>
            <a:r>
              <a:rPr lang="en-US" sz="2400" b="1" dirty="0">
                <a:solidFill>
                  <a:schemeClr val="accent2">
                    <a:lumMod val="75000"/>
                  </a:schemeClr>
                </a:solidFill>
              </a:rPr>
              <a:t>The hospital is losing money due to no-shows and pending payments. If they can remind patients, collect payments faster, and promote weaker branches, overall performance will improve.</a:t>
            </a:r>
          </a:p>
        </p:txBody>
      </p:sp>
    </p:spTree>
    <p:extLst>
      <p:ext uri="{BB962C8B-B14F-4D97-AF65-F5344CB8AC3E}">
        <p14:creationId xmlns:p14="http://schemas.microsoft.com/office/powerpoint/2010/main" val="256138711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4"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68F16923-2A8B-BA9B-9671-142F30247FFE}"/>
              </a:ext>
            </a:extLst>
          </p:cNvPr>
          <p:cNvPicPr>
            <a:picLocks noChangeAspect="1"/>
          </p:cNvPicPr>
          <p:nvPr/>
        </p:nvPicPr>
        <p:blipFill>
          <a:blip r:embed="rId2"/>
          <a:srcRect r="14435" b="-1"/>
          <a:stretch>
            <a:fillRect/>
          </a:stretch>
        </p:blipFill>
        <p:spPr>
          <a:xfrm>
            <a:off x="2589211" y="428036"/>
            <a:ext cx="9297989" cy="5786497"/>
          </a:xfrm>
          <a:prstGeom prst="rect">
            <a:avLst/>
          </a:prstGeom>
        </p:spPr>
      </p:pic>
    </p:spTree>
    <p:extLst>
      <p:ext uri="{BB962C8B-B14F-4D97-AF65-F5344CB8AC3E}">
        <p14:creationId xmlns:p14="http://schemas.microsoft.com/office/powerpoint/2010/main" val="368388331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38D5E5D2-3629-13B4-7388-69E69F9DB17E}"/>
              </a:ext>
            </a:extLst>
          </p:cNvPr>
          <p:cNvPicPr>
            <a:picLocks noChangeAspect="1"/>
          </p:cNvPicPr>
          <p:nvPr/>
        </p:nvPicPr>
        <p:blipFill>
          <a:blip r:embed="rId2"/>
          <a:srcRect l="1807" r="12628" b="-1"/>
          <a:stretch>
            <a:fillRect/>
          </a:stretch>
        </p:blipFill>
        <p:spPr>
          <a:xfrm>
            <a:off x="2589211" y="643466"/>
            <a:ext cx="9495697" cy="6016825"/>
          </a:xfrm>
          <a:prstGeom prst="rect">
            <a:avLst/>
          </a:prstGeom>
        </p:spPr>
      </p:pic>
    </p:spTree>
    <p:extLst>
      <p:ext uri="{BB962C8B-B14F-4D97-AF65-F5344CB8AC3E}">
        <p14:creationId xmlns:p14="http://schemas.microsoft.com/office/powerpoint/2010/main" val="109516897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E5CC85C3-0803-F10D-2DAC-5CC146204CF7}"/>
              </a:ext>
            </a:extLst>
          </p:cNvPr>
          <p:cNvPicPr>
            <a:picLocks noChangeAspect="1"/>
          </p:cNvPicPr>
          <p:nvPr/>
        </p:nvPicPr>
        <p:blipFill>
          <a:blip r:embed="rId2"/>
          <a:srcRect r="14435" b="-1"/>
          <a:stretch>
            <a:fillRect/>
          </a:stretch>
        </p:blipFill>
        <p:spPr>
          <a:xfrm>
            <a:off x="2273643" y="420130"/>
            <a:ext cx="9765249" cy="6104237"/>
          </a:xfrm>
          <a:prstGeom prst="rect">
            <a:avLst/>
          </a:prstGeom>
        </p:spPr>
      </p:pic>
    </p:spTree>
    <p:extLst>
      <p:ext uri="{BB962C8B-B14F-4D97-AF65-F5344CB8AC3E}">
        <p14:creationId xmlns:p14="http://schemas.microsoft.com/office/powerpoint/2010/main" val="297220225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8166E7F6-DEA7-8A34-3082-A974865AC926}"/>
              </a:ext>
            </a:extLst>
          </p:cNvPr>
          <p:cNvPicPr>
            <a:picLocks noChangeAspect="1"/>
          </p:cNvPicPr>
          <p:nvPr/>
        </p:nvPicPr>
        <p:blipFill>
          <a:blip r:embed="rId2"/>
          <a:srcRect r="14435" b="-1"/>
          <a:stretch>
            <a:fillRect/>
          </a:stretch>
        </p:blipFill>
        <p:spPr>
          <a:xfrm>
            <a:off x="2088292" y="331726"/>
            <a:ext cx="9851323" cy="6130858"/>
          </a:xfrm>
          <a:prstGeom prst="rect">
            <a:avLst/>
          </a:prstGeom>
        </p:spPr>
      </p:pic>
    </p:spTree>
    <p:extLst>
      <p:ext uri="{BB962C8B-B14F-4D97-AF65-F5344CB8AC3E}">
        <p14:creationId xmlns:p14="http://schemas.microsoft.com/office/powerpoint/2010/main" val="282820737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3" name="Picture 2">
            <a:extLst>
              <a:ext uri="{FF2B5EF4-FFF2-40B4-BE49-F238E27FC236}">
                <a16:creationId xmlns:a16="http://schemas.microsoft.com/office/drawing/2014/main" id="{749A1DF2-1F58-03C8-DF60-F938E6D3965F}"/>
              </a:ext>
            </a:extLst>
          </p:cNvPr>
          <p:cNvPicPr>
            <a:picLocks noChangeAspect="1"/>
          </p:cNvPicPr>
          <p:nvPr/>
        </p:nvPicPr>
        <p:blipFill>
          <a:blip r:embed="rId2"/>
          <a:srcRect r="14435" b="-1"/>
          <a:stretch>
            <a:fillRect/>
          </a:stretch>
        </p:blipFill>
        <p:spPr>
          <a:xfrm>
            <a:off x="2589211" y="643467"/>
            <a:ext cx="9489391" cy="5905614"/>
          </a:xfrm>
          <a:prstGeom prst="rect">
            <a:avLst/>
          </a:prstGeom>
        </p:spPr>
      </p:pic>
    </p:spTree>
    <p:extLst>
      <p:ext uri="{BB962C8B-B14F-4D97-AF65-F5344CB8AC3E}">
        <p14:creationId xmlns:p14="http://schemas.microsoft.com/office/powerpoint/2010/main" val="285551753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theme/theme1.xml><?xml version="1.0" encoding="utf-8"?>
<a:theme xmlns:a="http://schemas.openxmlformats.org/drawingml/2006/main" name="Wisp">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TM02892315[[fn=Wisp]]</Template>
  <TotalTime>294</TotalTime>
  <Words>671</Words>
  <Application>Microsoft Office PowerPoint</Application>
  <PresentationFormat>Widescreen</PresentationFormat>
  <Paragraphs>44</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Aptos</vt:lpstr>
      <vt:lpstr>Arial</vt:lpstr>
      <vt:lpstr>Century Gothic</vt:lpstr>
      <vt:lpstr>Wingdings 3</vt:lpstr>
      <vt:lpstr>Wisp</vt:lpstr>
      <vt:lpstr>Hospital Management Insights through Data Analysis</vt:lpstr>
      <vt:lpstr>Explore the Data using Excel. understand the data and prepare a  short summary about the dataset. </vt:lpstr>
      <vt:lpstr>Perform Data cleaning if required and then do Statistical Analysis on data using statistical tools.</vt:lpstr>
      <vt:lpstr>Insert the given data into the SQL server by making a Database and defining the required parameters for the construction of Database and Database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the Data into PowerBI ,verify if the data is properly imported or not.</vt:lpstr>
      <vt:lpstr>Create a Visually pleasing Dashboard report by following the rules of making the Dashboard.</vt:lpstr>
      <vt:lpstr>PowerPoint Presentation</vt:lpstr>
      <vt:lpstr>PowerPoint Presentation</vt:lpstr>
      <vt:lpstr>PowerPoint Presentation</vt:lpstr>
      <vt:lpstr>PowerPoint Presentation</vt:lpstr>
      <vt:lpstr>PowerPoint Presentation</vt:lpstr>
      <vt:lpstr>Derive Conclusion and Inferences from the Dashboard.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Preeti Thethi</dc:creator>
  <cp:lastModifiedBy>Preeti Thethi</cp:lastModifiedBy>
  <cp:revision>4</cp:revision>
  <dcterms:created xsi:type="dcterms:W3CDTF">2025-08-22T16:53:28Z</dcterms:created>
  <dcterms:modified xsi:type="dcterms:W3CDTF">2025-09-10T05:37:20Z</dcterms:modified>
</cp:coreProperties>
</file>